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5169-DFAE-4CCF-B0FE-B46E3279C8AF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0BA47B6-61EF-4E29-96DD-C99828862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727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5169-DFAE-4CCF-B0FE-B46E3279C8AF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BA47B6-61EF-4E29-96DD-C99828862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284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5169-DFAE-4CCF-B0FE-B46E3279C8AF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BA47B6-61EF-4E29-96DD-C998288629E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0646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5169-DFAE-4CCF-B0FE-B46E3279C8AF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BA47B6-61EF-4E29-96DD-C99828862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130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5169-DFAE-4CCF-B0FE-B46E3279C8AF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BA47B6-61EF-4E29-96DD-C998288629E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8946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5169-DFAE-4CCF-B0FE-B46E3279C8AF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BA47B6-61EF-4E29-96DD-C99828862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594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5169-DFAE-4CCF-B0FE-B46E3279C8AF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47B6-61EF-4E29-96DD-C99828862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854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5169-DFAE-4CCF-B0FE-B46E3279C8AF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47B6-61EF-4E29-96DD-C99828862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072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5169-DFAE-4CCF-B0FE-B46E3279C8AF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47B6-61EF-4E29-96DD-C99828862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57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5169-DFAE-4CCF-B0FE-B46E3279C8AF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BA47B6-61EF-4E29-96DD-C99828862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573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5169-DFAE-4CCF-B0FE-B46E3279C8AF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BA47B6-61EF-4E29-96DD-C99828862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128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5169-DFAE-4CCF-B0FE-B46E3279C8AF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BA47B6-61EF-4E29-96DD-C99828862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402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5169-DFAE-4CCF-B0FE-B46E3279C8AF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47B6-61EF-4E29-96DD-C99828862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053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5169-DFAE-4CCF-B0FE-B46E3279C8AF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47B6-61EF-4E29-96DD-C99828862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110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5169-DFAE-4CCF-B0FE-B46E3279C8AF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47B6-61EF-4E29-96DD-C99828862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964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5169-DFAE-4CCF-B0FE-B46E3279C8AF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BA47B6-61EF-4E29-96DD-C99828862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993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E5169-DFAE-4CCF-B0FE-B46E3279C8AF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0BA47B6-61EF-4E29-96DD-C99828862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623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221B8D-FB79-4EEC-9642-2395147ADE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7372" y="1535837"/>
            <a:ext cx="8915399" cy="2344899"/>
          </a:xfrm>
        </p:spPr>
        <p:txBody>
          <a:bodyPr>
            <a:normAutofit fontScale="90000"/>
          </a:bodyPr>
          <a:lstStyle/>
          <a:p>
            <a:br>
              <a:rPr lang="uk-UA" dirty="0"/>
            </a:br>
            <a:br>
              <a:rPr lang="uk-UA" dirty="0"/>
            </a:br>
            <a:br>
              <a:rPr lang="uk-UA" dirty="0"/>
            </a:br>
            <a:r>
              <a:rPr lang="uk-UA" b="1" i="1" dirty="0">
                <a:solidFill>
                  <a:schemeClr val="bg2">
                    <a:lumMod val="25000"/>
                  </a:schemeClr>
                </a:solidFill>
              </a:rPr>
              <a:t>Тривожність як основний чинник дезадаптації дітей. Підходи у роботі педагога</a:t>
            </a:r>
            <a:endParaRPr lang="ru-RU" b="1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419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2E8B110-81DB-4169-9DCD-A8BC8CFAC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0843" y="686539"/>
            <a:ext cx="9489381" cy="515496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3200" dirty="0">
                <a:solidFill>
                  <a:schemeClr val="tx1"/>
                </a:solidFill>
              </a:rPr>
              <a:t>Розвитку тривожності може посприяти авторитарний стиль спілкування вчителя з класом, орієнтація педагога не на індивідуальну, а на соціальну норму, «наклеювання ярликів» на дітей, які не відповідають цій нормі. Емоційна холодність, безтактність, іноді відверта грубість вчителя викликають загальне підвищення тривожності учнів (особливо в молодшому шкільному віці).</a:t>
            </a:r>
          </a:p>
        </p:txBody>
      </p:sp>
    </p:spTree>
    <p:extLst>
      <p:ext uri="{BB962C8B-B14F-4D97-AF65-F5344CB8AC3E}">
        <p14:creationId xmlns:p14="http://schemas.microsoft.com/office/powerpoint/2010/main" val="1889702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546AB7C-C25F-456F-8EE8-88235DE5C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2885" y="349187"/>
            <a:ext cx="9400605" cy="61936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>
                <a:solidFill>
                  <a:schemeClr val="tx1"/>
                </a:solidFill>
              </a:rPr>
              <a:t>А. М. Прихожан виділяє декілька характерних рис, які властиві дітям з підвищеною тривожністю:</a:t>
            </a:r>
          </a:p>
          <a:p>
            <a:pPr marL="0" indent="0">
              <a:buNone/>
            </a:pPr>
            <a:r>
              <a:rPr lang="uk-UA" sz="2800" dirty="0">
                <a:solidFill>
                  <a:schemeClr val="tx1"/>
                </a:solidFill>
              </a:rPr>
              <a:t>· підвищена чутливість до соціальних порівнянь;</a:t>
            </a:r>
          </a:p>
          <a:p>
            <a:pPr marL="0" indent="0">
              <a:buNone/>
            </a:pPr>
            <a:r>
              <a:rPr lang="uk-UA" sz="2800" dirty="0">
                <a:solidFill>
                  <a:schemeClr val="tx1"/>
                </a:solidFill>
              </a:rPr>
              <a:t>· переживання неуспіху навіть при відсутності причин для цього;</a:t>
            </a:r>
          </a:p>
          <a:p>
            <a:pPr marL="0" indent="0">
              <a:buNone/>
            </a:pPr>
            <a:r>
              <a:rPr lang="uk-UA" sz="2800" dirty="0">
                <a:solidFill>
                  <a:schemeClr val="tx1"/>
                </a:solidFill>
              </a:rPr>
              <a:t>· незадоволеність своїми досягненнями;</a:t>
            </a:r>
          </a:p>
          <a:p>
            <a:pPr marL="0" indent="0">
              <a:buNone/>
            </a:pPr>
            <a:r>
              <a:rPr lang="uk-UA" sz="2800" dirty="0">
                <a:solidFill>
                  <a:schemeClr val="tx1"/>
                </a:solidFill>
              </a:rPr>
              <a:t>· краще, ніж у нетривожних дітей, запам’ятовування невдач та несприятливих подій;</a:t>
            </a:r>
          </a:p>
          <a:p>
            <a:pPr marL="0" indent="0">
              <a:buNone/>
            </a:pPr>
            <a:r>
              <a:rPr lang="uk-UA" sz="2800" dirty="0">
                <a:solidFill>
                  <a:schemeClr val="tx1"/>
                </a:solidFill>
              </a:rPr>
              <a:t>· орієнтація на зовнішню оцінку (зовнішня мотивація);</a:t>
            </a:r>
          </a:p>
          <a:p>
            <a:pPr marL="0" indent="0">
              <a:buNone/>
            </a:pPr>
            <a:r>
              <a:rPr lang="uk-UA" sz="2800" dirty="0">
                <a:solidFill>
                  <a:schemeClr val="tx1"/>
                </a:solidFill>
              </a:rPr>
              <a:t>· невміння самостійно оцінити свої дії.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552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455D2B7-E942-4CA2-BD68-1A75484783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2478" y="642152"/>
            <a:ext cx="8915400" cy="3777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4000" dirty="0">
                <a:solidFill>
                  <a:schemeClr val="tx1"/>
                </a:solidFill>
              </a:rPr>
              <a:t>Важливо пам’ятати, що тривога починає чинити мобілізуючий вплив тільки з підліткового віку. У молодшому шкільному віці тривога викликає тільки дезорганізуючий вплив.</a:t>
            </a:r>
          </a:p>
        </p:txBody>
      </p:sp>
    </p:spTree>
    <p:extLst>
      <p:ext uri="{BB962C8B-B14F-4D97-AF65-F5344CB8AC3E}">
        <p14:creationId xmlns:p14="http://schemas.microsoft.com/office/powerpoint/2010/main" val="2451250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341DC9-BE97-415C-91AD-2C2D2C5B8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6555" y="260125"/>
            <a:ext cx="10129421" cy="1524286"/>
          </a:xfrm>
        </p:spPr>
        <p:txBody>
          <a:bodyPr>
            <a:normAutofit fontScale="90000"/>
          </a:bodyPr>
          <a:lstStyle/>
          <a:p>
            <a:pPr algn="just"/>
            <a:r>
              <a:rPr lang="uk-UA" u="sng" dirty="0">
                <a:solidFill>
                  <a:schemeClr val="tx1"/>
                </a:solidFill>
              </a:rPr>
              <a:t>Для подолання особистісної тривожності  школярів важливо дотримуватися конкретних умов, пов’язаних з факторами, які її викликають: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7805F7-A37C-489E-9F33-94581A8BC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1859" y="2391052"/>
            <a:ext cx="9555441" cy="400087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800" dirty="0">
                <a:solidFill>
                  <a:schemeClr val="tx1"/>
                </a:solidFill>
              </a:rPr>
              <a:t>А) Створення дитині комфортних психофізіологічних умов перебування в школі; культивування педагогом доброзичливості, взаємодопомоги, </a:t>
            </a:r>
            <a:r>
              <a:rPr lang="uk-UA" sz="2800" dirty="0" err="1">
                <a:solidFill>
                  <a:schemeClr val="tx1"/>
                </a:solidFill>
              </a:rPr>
              <a:t>взаємопідтримки</a:t>
            </a:r>
            <a:r>
              <a:rPr lang="uk-UA" sz="2800" dirty="0">
                <a:solidFill>
                  <a:schemeClr val="tx1"/>
                </a:solidFill>
              </a:rPr>
              <a:t> у стосунках між учнями класу в процесі навчальної діяльності; підтримання в класі атмосфери прийняття дитини, захищеності, незалежно від досягнень у навчанні; розширення взаємної довіри, підтримки між вчителем і учнем, учнем і однокласниками.</a:t>
            </a:r>
          </a:p>
        </p:txBody>
      </p:sp>
    </p:spTree>
    <p:extLst>
      <p:ext uri="{BB962C8B-B14F-4D97-AF65-F5344CB8AC3E}">
        <p14:creationId xmlns:p14="http://schemas.microsoft.com/office/powerpoint/2010/main" val="4270021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341DC9-BE97-415C-91AD-2C2D2C5B8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6555" y="260125"/>
            <a:ext cx="10129421" cy="1524286"/>
          </a:xfrm>
        </p:spPr>
        <p:txBody>
          <a:bodyPr>
            <a:normAutofit fontScale="90000"/>
          </a:bodyPr>
          <a:lstStyle/>
          <a:p>
            <a:pPr algn="just"/>
            <a:r>
              <a:rPr lang="uk-UA" u="sng" dirty="0">
                <a:solidFill>
                  <a:schemeClr val="tx1"/>
                </a:solidFill>
              </a:rPr>
              <a:t>Для подолання особистісної тривожності  школярів важливо дотримуватися конкретних умов, пов’язаних з факторами, які її викликають: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7805F7-A37C-489E-9F33-94581A8BC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1859" y="2391052"/>
            <a:ext cx="9555441" cy="400087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800" dirty="0">
                <a:solidFill>
                  <a:schemeClr val="tx1"/>
                </a:solidFill>
              </a:rPr>
              <a:t>Б) Забезпечення педагогом індивідуального підходу в навчанні і вихованні  школярів; розвиток їх індивідуальності та самостійності; розробка разом з психологом необхідної для цього стратегії і тактики по розвитку довільності, оволодінню компонентами навчальної діяльності, формуванню пізнавальної, емоційно-вольової, мотиваційної сфери.</a:t>
            </a:r>
          </a:p>
        </p:txBody>
      </p:sp>
    </p:spTree>
    <p:extLst>
      <p:ext uri="{BB962C8B-B14F-4D97-AF65-F5344CB8AC3E}">
        <p14:creationId xmlns:p14="http://schemas.microsoft.com/office/powerpoint/2010/main" val="2055294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341DC9-BE97-415C-91AD-2C2D2C5B8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6555" y="260125"/>
            <a:ext cx="10129421" cy="1524286"/>
          </a:xfrm>
        </p:spPr>
        <p:txBody>
          <a:bodyPr>
            <a:normAutofit fontScale="90000"/>
          </a:bodyPr>
          <a:lstStyle/>
          <a:p>
            <a:pPr algn="just"/>
            <a:r>
              <a:rPr lang="uk-UA" u="sng" dirty="0">
                <a:solidFill>
                  <a:schemeClr val="tx1"/>
                </a:solidFill>
              </a:rPr>
              <a:t>Для подолання особистісної тривожності  школярів важливо дотримуватися конкретних умов, пов’язаних з факторами, які її викликають: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7805F7-A37C-489E-9F33-94581A8BC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1859" y="2391052"/>
            <a:ext cx="9555441" cy="400087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3200" dirty="0">
                <a:solidFill>
                  <a:schemeClr val="tx1"/>
                </a:solidFill>
              </a:rPr>
              <a:t>В) Оволодіння здатністю чітко ставити мету діяльності; вироблення разом з психологом критеріїв особистісного успіху; розвиток мотиву компетентності; адекватного рівня домагань, перш за все, в навчальній діяльності.</a:t>
            </a:r>
          </a:p>
        </p:txBody>
      </p:sp>
    </p:spTree>
    <p:extLst>
      <p:ext uri="{BB962C8B-B14F-4D97-AF65-F5344CB8AC3E}">
        <p14:creationId xmlns:p14="http://schemas.microsoft.com/office/powerpoint/2010/main" val="1118407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341DC9-BE97-415C-91AD-2C2D2C5B8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6555" y="260125"/>
            <a:ext cx="10129421" cy="1524286"/>
          </a:xfrm>
        </p:spPr>
        <p:txBody>
          <a:bodyPr>
            <a:normAutofit fontScale="90000"/>
          </a:bodyPr>
          <a:lstStyle/>
          <a:p>
            <a:pPr algn="just"/>
            <a:r>
              <a:rPr lang="uk-UA" u="sng" dirty="0">
                <a:solidFill>
                  <a:schemeClr val="tx1"/>
                </a:solidFill>
              </a:rPr>
              <a:t>Для подолання особистісної тривожності  школярів важливо дотримуватися конкретних умов, пов’язаних з факторами, які її викликають: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7805F7-A37C-489E-9F33-94581A8BC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1859" y="2391052"/>
            <a:ext cx="9555441" cy="400087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3200" dirty="0">
                <a:solidFill>
                  <a:schemeClr val="tx1"/>
                </a:solidFill>
              </a:rPr>
              <a:t>Г) Використання по відношенню до тривожних дітей розгорнутих критеріїв педагогічної оцінки; застосування змістових суджень з максимальним звуженням і конкретизацією сфери їх дії; використання порівняльних оцінок власних успіхів дитини.</a:t>
            </a:r>
          </a:p>
        </p:txBody>
      </p:sp>
    </p:spTree>
    <p:extLst>
      <p:ext uri="{BB962C8B-B14F-4D97-AF65-F5344CB8AC3E}">
        <p14:creationId xmlns:p14="http://schemas.microsoft.com/office/powerpoint/2010/main" val="149065962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</TotalTime>
  <Words>388</Words>
  <Application>Microsoft Office PowerPoint</Application>
  <PresentationFormat>Широкоэкранный</PresentationFormat>
  <Paragraphs>18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Легкий дым</vt:lpstr>
      <vt:lpstr>   Тривожність як основний чинник дезадаптації дітей. Підходи у роботі педагога</vt:lpstr>
      <vt:lpstr>Презентация PowerPoint</vt:lpstr>
      <vt:lpstr>Презентация PowerPoint</vt:lpstr>
      <vt:lpstr>Презентация PowerPoint</vt:lpstr>
      <vt:lpstr>Для подолання особистісної тривожності  школярів важливо дотримуватися конкретних умов, пов’язаних з факторами, які її викликають:</vt:lpstr>
      <vt:lpstr>Для подолання особистісної тривожності  школярів важливо дотримуватися конкретних умов, пов’язаних з факторами, які її викликають:</vt:lpstr>
      <vt:lpstr>Для подолання особистісної тривожності  школярів важливо дотримуватися конкретних умов, пов’язаних з факторами, які її викликають:</vt:lpstr>
      <vt:lpstr>Для подолання особистісної тривожності  школярів важливо дотримуватися конкретних умов, пов’язаних з факторами, які її викликають: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Тривожність як основний чинник адаптації дітей. Підходи у роботі педагога</dc:title>
  <dc:creator>user2</dc:creator>
  <cp:lastModifiedBy>user2</cp:lastModifiedBy>
  <cp:revision>4</cp:revision>
  <dcterms:created xsi:type="dcterms:W3CDTF">2024-02-02T14:01:28Z</dcterms:created>
  <dcterms:modified xsi:type="dcterms:W3CDTF">2024-02-06T10:11:51Z</dcterms:modified>
</cp:coreProperties>
</file>