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727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284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064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130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946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94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854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7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5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57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12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0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05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11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964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99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5169-DFAE-4CCF-B0FE-B46E3279C8AF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BA47B6-61EF-4E29-96DD-C99828862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62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21B8D-FB79-4EEC-9642-2395147AD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7372" y="1535837"/>
            <a:ext cx="8915399" cy="2344899"/>
          </a:xfrm>
        </p:spPr>
        <p:txBody>
          <a:bodyPr>
            <a:normAutofit fontScale="90000"/>
          </a:bodyPr>
          <a:lstStyle/>
          <a:p>
            <a:br>
              <a:rPr lang="uk-UA" dirty="0"/>
            </a:br>
            <a:br>
              <a:rPr lang="uk-UA" dirty="0"/>
            </a:br>
            <a:br>
              <a:rPr lang="uk-UA" dirty="0"/>
            </a:br>
            <a:r>
              <a:rPr lang="uk-UA" b="1" i="1" dirty="0">
                <a:solidFill>
                  <a:schemeClr val="bg2">
                    <a:lumMod val="25000"/>
                  </a:schemeClr>
                </a:solidFill>
              </a:rPr>
              <a:t>Тривожність як основний чинник дезадаптації дітей. Підходи у роботі педагога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1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2E8B110-81DB-4169-9DCD-A8BC8CFAC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843" y="686539"/>
            <a:ext cx="9489381" cy="51549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>
                <a:solidFill>
                  <a:schemeClr val="tx1"/>
                </a:solidFill>
              </a:rPr>
              <a:t>Розвитку тривожності може посприяти авторитарний стиль спілкування вчителя з класом, орієнтація педагога не на індивідуальну, а на соціальну норму, «наклеювання ярликів» на дітей, які не відповідають цій нормі. Емоційна холодність, безтактність, іноді відверта грубість вчителя викликають загальне підвищення тривожності учнів (особливо в молодшому шкільному віці).</a:t>
            </a:r>
          </a:p>
        </p:txBody>
      </p:sp>
    </p:spTree>
    <p:extLst>
      <p:ext uri="{BB962C8B-B14F-4D97-AF65-F5344CB8AC3E}">
        <p14:creationId xmlns:p14="http://schemas.microsoft.com/office/powerpoint/2010/main" val="188970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46AB7C-C25F-456F-8EE8-88235DE5C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885" y="349187"/>
            <a:ext cx="9400605" cy="6193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А. М. Прихожан виділяє декілька характерних рис, які властиві дітям з підвищеною тривожністю: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· підвищена чутливість до соціальних порівнянь;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· переживання неуспіху навіть при відсутності причин для цього;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· незадоволеність своїми досягненнями;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· краще, ніж у нетривожних дітей, запам’ятовування невдач та несприятливих подій;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· орієнтація на зовнішню оцінку (зовнішня мотивація);</a:t>
            </a:r>
          </a:p>
          <a:p>
            <a:pPr marL="0" indent="0">
              <a:buNone/>
            </a:pPr>
            <a:r>
              <a:rPr lang="uk-UA" sz="2800" dirty="0">
                <a:solidFill>
                  <a:schemeClr val="tx1"/>
                </a:solidFill>
              </a:rPr>
              <a:t>· невміння самостійно оцінити свої дії.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55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455D2B7-E942-4CA2-BD68-1A7548478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2478" y="642152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4000" dirty="0">
                <a:solidFill>
                  <a:schemeClr val="tx1"/>
                </a:solidFill>
              </a:rPr>
              <a:t>Важливо пам’ятати, що тривога починає чинити мобілізуючий вплив тільки з підліткового віку. У молодшому шкільному віці тривога викликає тільки дезорганізуючий вплив.</a:t>
            </a:r>
          </a:p>
        </p:txBody>
      </p:sp>
    </p:spTree>
    <p:extLst>
      <p:ext uri="{BB962C8B-B14F-4D97-AF65-F5344CB8AC3E}">
        <p14:creationId xmlns:p14="http://schemas.microsoft.com/office/powerpoint/2010/main" val="245125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41DC9-BE97-415C-91AD-2C2D2C5B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555" y="260125"/>
            <a:ext cx="10129421" cy="1524286"/>
          </a:xfrm>
        </p:spPr>
        <p:txBody>
          <a:bodyPr>
            <a:normAutofit fontScale="90000"/>
          </a:bodyPr>
          <a:lstStyle/>
          <a:p>
            <a:pPr algn="just"/>
            <a:r>
              <a:rPr lang="uk-UA" u="sng" dirty="0">
                <a:solidFill>
                  <a:schemeClr val="tx1"/>
                </a:solidFill>
              </a:rPr>
              <a:t>Для подолання особистісної тривожності  школярів важливо дотримуватися конкретних умов, пов’язаних з факторами, які її викликають: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805F7-A37C-489E-9F33-94581A8BC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59" y="2391052"/>
            <a:ext cx="9555441" cy="40008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</a:rPr>
              <a:t>А) Створення дитині комфортних психофізіологічних умов перебування в школі; культивування педагогом доброзичливості, взаємодопомоги, </a:t>
            </a:r>
            <a:r>
              <a:rPr lang="uk-UA" sz="2800" dirty="0" err="1">
                <a:solidFill>
                  <a:schemeClr val="tx1"/>
                </a:solidFill>
              </a:rPr>
              <a:t>взаємопідтримки</a:t>
            </a:r>
            <a:r>
              <a:rPr lang="uk-UA" sz="2800" dirty="0">
                <a:solidFill>
                  <a:schemeClr val="tx1"/>
                </a:solidFill>
              </a:rPr>
              <a:t> у стосунках між учнями класу в процесі навчальної діяльності; підтримання в класі атмосфери прийняття дитини, захищеності, незалежно від досягнень у навчанні; розширення взаємної довіри, підтримки між вчителем і учнем, учнем і однокласниками.</a:t>
            </a:r>
          </a:p>
        </p:txBody>
      </p:sp>
    </p:spTree>
    <p:extLst>
      <p:ext uri="{BB962C8B-B14F-4D97-AF65-F5344CB8AC3E}">
        <p14:creationId xmlns:p14="http://schemas.microsoft.com/office/powerpoint/2010/main" val="4270021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41DC9-BE97-415C-91AD-2C2D2C5B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555" y="260125"/>
            <a:ext cx="10129421" cy="1524286"/>
          </a:xfrm>
        </p:spPr>
        <p:txBody>
          <a:bodyPr>
            <a:normAutofit fontScale="90000"/>
          </a:bodyPr>
          <a:lstStyle/>
          <a:p>
            <a:pPr algn="just"/>
            <a:r>
              <a:rPr lang="uk-UA" u="sng" dirty="0">
                <a:solidFill>
                  <a:schemeClr val="tx1"/>
                </a:solidFill>
              </a:rPr>
              <a:t>Для подолання особистісної тривожності  школярів важливо дотримуватися конкретних умов, пов’язаних з факторами, які її викликають: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805F7-A37C-489E-9F33-94581A8BC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59" y="2391052"/>
            <a:ext cx="9555441" cy="40008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</a:rPr>
              <a:t>Б) Забезпечення педагогом індивідуального підходу в навчанні і вихованні  школярів; розвиток їх індивідуальності та самостійності; розробка разом з психологом необхідної для цього стратегії і тактики по розвитку довільності, оволодінню компонентами навчальної діяльності, формуванню пізнавальної, емоційно-вольової, мотиваційної сфери.</a:t>
            </a:r>
          </a:p>
        </p:txBody>
      </p:sp>
    </p:spTree>
    <p:extLst>
      <p:ext uri="{BB962C8B-B14F-4D97-AF65-F5344CB8AC3E}">
        <p14:creationId xmlns:p14="http://schemas.microsoft.com/office/powerpoint/2010/main" val="2055294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41DC9-BE97-415C-91AD-2C2D2C5B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555" y="260125"/>
            <a:ext cx="10129421" cy="1524286"/>
          </a:xfrm>
        </p:spPr>
        <p:txBody>
          <a:bodyPr>
            <a:normAutofit fontScale="90000"/>
          </a:bodyPr>
          <a:lstStyle/>
          <a:p>
            <a:pPr algn="just"/>
            <a:r>
              <a:rPr lang="uk-UA" u="sng" dirty="0">
                <a:solidFill>
                  <a:schemeClr val="tx1"/>
                </a:solidFill>
              </a:rPr>
              <a:t>Для подолання особистісної тривожності  школярів важливо дотримуватися конкретних умов, пов’язаних з факторами, які її викликають: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805F7-A37C-489E-9F33-94581A8BC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59" y="2391052"/>
            <a:ext cx="9555441" cy="40008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>
                <a:solidFill>
                  <a:schemeClr val="tx1"/>
                </a:solidFill>
              </a:rPr>
              <a:t>В) Оволодіння здатністю чітко ставити мету діяльності; вироблення разом з психологом критеріїв особистісного успіху; розвиток мотиву компетентності; адекватного рівня домагань, перш за все, в навчальній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111840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41DC9-BE97-415C-91AD-2C2D2C5B8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555" y="260125"/>
            <a:ext cx="10129421" cy="1524286"/>
          </a:xfrm>
        </p:spPr>
        <p:txBody>
          <a:bodyPr>
            <a:normAutofit fontScale="90000"/>
          </a:bodyPr>
          <a:lstStyle/>
          <a:p>
            <a:pPr algn="just"/>
            <a:r>
              <a:rPr lang="uk-UA" u="sng" dirty="0">
                <a:solidFill>
                  <a:schemeClr val="tx1"/>
                </a:solidFill>
              </a:rPr>
              <a:t>Для подолання особистісної тривожності  школярів важливо дотримуватися конкретних умов, пов’язаних з факторами, які її викликають: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7805F7-A37C-489E-9F33-94581A8BC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59" y="2391052"/>
            <a:ext cx="9555441" cy="40008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>
                <a:solidFill>
                  <a:schemeClr val="tx1"/>
                </a:solidFill>
              </a:rPr>
              <a:t>Г) Використання по відношенню до тривожних дітей розгорнутих критеріїв педагогічної оцінки; застосування змістових суджень з максимальним звуженням і конкретизацією сфери їх дії; використання порівняльних оцінок власних успіхів дитини.</a:t>
            </a:r>
          </a:p>
        </p:txBody>
      </p:sp>
    </p:spTree>
    <p:extLst>
      <p:ext uri="{BB962C8B-B14F-4D97-AF65-F5344CB8AC3E}">
        <p14:creationId xmlns:p14="http://schemas.microsoft.com/office/powerpoint/2010/main" val="149065962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388</Words>
  <Application>Microsoft Office PowerPoint</Application>
  <PresentationFormat>Широкоэкранный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   Тривожність як основний чинник дезадаптації дітей. Підходи у роботі педагога</vt:lpstr>
      <vt:lpstr>Презентация PowerPoint</vt:lpstr>
      <vt:lpstr>Презентация PowerPoint</vt:lpstr>
      <vt:lpstr>Презентация PowerPoint</vt:lpstr>
      <vt:lpstr>Для подолання особистісної тривожності  школярів важливо дотримуватися конкретних умов, пов’язаних з факторами, які її викликають:</vt:lpstr>
      <vt:lpstr>Для подолання особистісної тривожності  школярів важливо дотримуватися конкретних умов, пов’язаних з факторами, які її викликають:</vt:lpstr>
      <vt:lpstr>Для подолання особистісної тривожності  школярів важливо дотримуватися конкретних умов, пов’язаних з факторами, які її викликають:</vt:lpstr>
      <vt:lpstr>Для подолання особистісної тривожності  школярів важливо дотримуватися конкретних умов, пов’язаних з факторами, які її викликають: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Тривожність як основний чинник адаптації дітей. Підходи у роботі педагога</dc:title>
  <dc:creator>user2</dc:creator>
  <cp:lastModifiedBy>user2</cp:lastModifiedBy>
  <cp:revision>4</cp:revision>
  <dcterms:created xsi:type="dcterms:W3CDTF">2024-02-02T14:01:28Z</dcterms:created>
  <dcterms:modified xsi:type="dcterms:W3CDTF">2024-02-06T10:11:51Z</dcterms:modified>
</cp:coreProperties>
</file>